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Greg </a:t>
            </a:r>
            <a:r>
              <a:rPr lang="en-US" sz="1850" i="1" dirty="0" err="1"/>
              <a:t>MacPhelemy</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8230AA6B-0B48-4486-8C19-BA7EE7B8DF7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12"/>
    </mc:Choice>
    <mc:Fallback>
      <p:transition spd="slow" advTm="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Automation</a:t>
            </a:r>
            <a:endParaRPr dirty="0"/>
          </a:p>
          <a:p>
            <a:pPr marL="1143000" lvl="2" indent="-228600">
              <a:buSzPts val="2000"/>
            </a:pPr>
            <a:r>
              <a:rPr lang="en-US" sz="1600" dirty="0"/>
              <a:t>Pre-production</a:t>
            </a:r>
          </a:p>
          <a:p>
            <a:pPr marL="1143000" lvl="2" indent="-228600">
              <a:buSzPts val="2000"/>
            </a:pPr>
            <a:r>
              <a:rPr lang="en-US" sz="1600" dirty="0"/>
              <a:t>Production</a:t>
            </a:r>
          </a:p>
          <a:p>
            <a:pPr marL="1143000" lvl="2" indent="-228600">
              <a:buSzPts val="2000"/>
            </a:pPr>
            <a:endParaRPr lang="en-US" sz="1400" dirty="0"/>
          </a:p>
          <a:p>
            <a:pPr marL="685800" lvl="1" indent="-228600">
              <a:spcBef>
                <a:spcPts val="0"/>
              </a:spcBef>
              <a:buSzPts val="2000"/>
            </a:pPr>
            <a:r>
              <a:rPr lang="en-US" dirty="0"/>
              <a:t>Unit Tests</a:t>
            </a:r>
          </a:p>
          <a:p>
            <a:pPr marL="1143000" lvl="2" indent="-228600">
              <a:buSzPts val="2000"/>
            </a:pPr>
            <a:r>
              <a:rPr lang="en-US" sz="1600" dirty="0"/>
              <a:t>Pre-production</a:t>
            </a:r>
          </a:p>
          <a:p>
            <a:pPr marL="1600200" lvl="3" indent="-228600">
              <a:buSzPts val="2000"/>
            </a:pPr>
            <a:r>
              <a:rPr lang="en-US" sz="1400" dirty="0"/>
              <a:t>Verify and Test</a:t>
            </a:r>
          </a:p>
          <a:p>
            <a:pPr marL="1143000" lvl="2" indent="-228600">
              <a:buSzPts val="2000"/>
            </a:pPr>
            <a:r>
              <a:rPr lang="en-US" sz="1600" dirty="0"/>
              <a:t>Production</a:t>
            </a:r>
          </a:p>
          <a:p>
            <a:pPr marL="1600200" lvl="3" indent="-228600">
              <a:buSzPts val="2000"/>
            </a:pPr>
            <a:r>
              <a:rPr lang="en-US" sz="1400" dirty="0"/>
              <a:t>Monitor and Detect</a:t>
            </a:r>
          </a:p>
          <a:p>
            <a:pPr marL="1600200" lvl="3" indent="-228600">
              <a:buSzPts val="2000"/>
            </a:pPr>
            <a:endParaRPr lang="en-US" sz="1200" dirty="0"/>
          </a:p>
          <a:p>
            <a:pPr marL="685800" lvl="1" indent="-228600">
              <a:spcBef>
                <a:spcPts val="0"/>
              </a:spcBef>
              <a:buSzPts val="2000"/>
            </a:pPr>
            <a:r>
              <a:rPr lang="en-US" dirty="0"/>
              <a:t>Third Party Testing</a:t>
            </a:r>
          </a:p>
          <a:p>
            <a:pPr marL="1143000" lvl="2" indent="-228600">
              <a:buSzPts val="2000"/>
            </a:pPr>
            <a:r>
              <a:rPr lang="en-US" sz="1600" dirty="0" err="1"/>
              <a:t>Cppchecker</a:t>
            </a:r>
            <a:endParaRPr lang="en-US" sz="1600" dirty="0"/>
          </a:p>
          <a:p>
            <a:pPr marL="1143000" lvl="2" indent="-228600">
              <a:buSzPts val="2000"/>
            </a:pPr>
            <a:r>
              <a:rPr lang="en-US" sz="1600" dirty="0" err="1"/>
              <a:t>CodeSonar</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5FE4F8D-723B-4D27-A723-10AED7EE72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42"/>
    </mc:Choice>
    <mc:Fallback>
      <p:transition spd="slow" advTm="58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Do not wait until the end to implement security</a:t>
            </a:r>
          </a:p>
          <a:p>
            <a:pPr marL="685800" lvl="1" indent="-228600">
              <a:spcBef>
                <a:spcPts val="0"/>
              </a:spcBef>
              <a:buSzPts val="2000"/>
            </a:pPr>
            <a:r>
              <a:rPr lang="en-US" dirty="0"/>
              <a:t>Integrate the security policy into development</a:t>
            </a:r>
          </a:p>
          <a:p>
            <a:pPr marL="685800" lvl="1" indent="-228600">
              <a:spcBef>
                <a:spcPts val="0"/>
              </a:spcBef>
              <a:buSzPts val="2000"/>
            </a:pPr>
            <a:endParaRPr lang="en-US" dirty="0"/>
          </a:p>
          <a:p>
            <a:pPr marL="228600" indent="-228600">
              <a:spcBef>
                <a:spcPts val="0"/>
              </a:spcBef>
              <a:buSzPts val="2000"/>
            </a:pPr>
            <a:r>
              <a:rPr lang="en-US" dirty="0"/>
              <a:t>Waiting can result in inadequate security measures and practices</a:t>
            </a:r>
          </a:p>
          <a:p>
            <a:pPr marL="685800" lvl="1" indent="-228600">
              <a:spcBef>
                <a:spcPts val="0"/>
              </a:spcBef>
              <a:buSzPts val="2000"/>
            </a:pPr>
            <a:r>
              <a:rPr lang="en-US" dirty="0"/>
              <a:t>Time constraints and deadlines</a:t>
            </a:r>
          </a:p>
          <a:p>
            <a:pPr marL="228600" indent="-228600">
              <a:spcBef>
                <a:spcPts val="0"/>
              </a:spcBef>
              <a:buSzPts val="2000"/>
            </a:pPr>
            <a:endParaRPr lang="en-US" dirty="0"/>
          </a:p>
          <a:p>
            <a:pPr marL="228600" indent="-228600">
              <a:spcBef>
                <a:spcPts val="0"/>
              </a:spcBef>
              <a:buSzPts val="2000"/>
            </a:pPr>
            <a:r>
              <a:rPr lang="en-US" dirty="0"/>
              <a:t>Creating Unit tests along side development</a:t>
            </a:r>
          </a:p>
          <a:p>
            <a:pPr marL="685800" lvl="1" indent="-228600">
              <a:spcBef>
                <a:spcPts val="0"/>
              </a:spcBef>
              <a:buSzPts val="2000"/>
            </a:pPr>
            <a:r>
              <a:rPr lang="en-US" dirty="0"/>
              <a:t>Better and more recent understanding of method functionality</a:t>
            </a:r>
          </a:p>
          <a:p>
            <a:pPr marL="228600" indent="-228600">
              <a:spcBef>
                <a:spcPts val="0"/>
              </a:spcBef>
              <a:buSzPts val="2000"/>
            </a:pPr>
            <a:endParaRPr lang="en-US" dirty="0"/>
          </a:p>
          <a:p>
            <a:pPr marL="228600" indent="-228600">
              <a:spcBef>
                <a:spcPts val="0"/>
              </a:spcBef>
              <a:buSzPts val="2000"/>
            </a:pPr>
            <a:r>
              <a:rPr lang="en-US" dirty="0"/>
              <a:t>Proper adherence to security policy leads to more secure software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3491651-1FD9-4255-9343-4A9E6F02492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38"/>
    </mc:Choice>
    <mc:Fallback>
      <p:transition spd="slow" advTm="57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This policy is a fluid policy</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Add more standards</a:t>
            </a:r>
          </a:p>
          <a:p>
            <a:pPr marL="1600200" lvl="3" indent="-228600">
              <a:spcBef>
                <a:spcPts val="0"/>
              </a:spcBef>
            </a:pPr>
            <a:r>
              <a:rPr lang="en-US" sz="2600" dirty="0"/>
              <a:t>Ten coding standards is the base to grow from</a:t>
            </a:r>
          </a:p>
          <a:p>
            <a:pPr marL="1600200" lvl="3" indent="-228600">
              <a:spcBef>
                <a:spcPts val="0"/>
              </a:spcBef>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Equifax Breach</a:t>
            </a:r>
          </a:p>
          <a:p>
            <a:pPr marL="1600200" lvl="3" indent="-228600">
              <a:spcBef>
                <a:spcPts val="0"/>
              </a:spcBef>
            </a:pPr>
            <a:r>
              <a:rPr lang="en-US" sz="2400" dirty="0"/>
              <a:t>March 2017 – July 2017</a:t>
            </a:r>
          </a:p>
          <a:p>
            <a:pPr marL="1600200" lvl="3" indent="-228600">
              <a:spcBef>
                <a:spcPts val="0"/>
              </a:spcBef>
            </a:pPr>
            <a:endParaRPr lang="en-US" sz="2400" dirty="0"/>
          </a:p>
          <a:p>
            <a:pPr marL="1143000" lvl="2" indent="-228600">
              <a:spcBef>
                <a:spcPts val="0"/>
              </a:spcBef>
            </a:pPr>
            <a:r>
              <a:rPr lang="en-US" sz="2800" dirty="0"/>
              <a:t>Respect the existence of vulnerabilities</a:t>
            </a:r>
          </a:p>
          <a:p>
            <a:pPr marL="1600200" lvl="3" indent="-228600">
              <a:spcBef>
                <a:spcPts val="0"/>
              </a:spcBef>
            </a:pPr>
            <a:r>
              <a:rPr lang="en-US" sz="2600" dirty="0"/>
              <a:t>No one is impervious to attacks and breeches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1CD8B04-B5AF-43CF-9D71-D95BFF4B25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768"/>
    </mc:Choice>
    <mc:Fallback>
      <p:transition spd="slow" advTm="85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600" dirty="0"/>
              <a:t>Moving from DevOps to </a:t>
            </a:r>
            <a:r>
              <a:rPr lang="en-US" sz="3600" dirty="0" err="1"/>
              <a:t>DevSecOps</a:t>
            </a:r>
            <a:endParaRPr lang="en-US" sz="3600" dirty="0"/>
          </a:p>
          <a:p>
            <a:pPr marL="228600" lvl="0" indent="-228600" algn="l" rtl="0">
              <a:lnSpc>
                <a:spcPct val="90000"/>
              </a:lnSpc>
              <a:spcBef>
                <a:spcPts val="0"/>
              </a:spcBef>
              <a:spcAft>
                <a:spcPts val="0"/>
              </a:spcAft>
              <a:buClr>
                <a:schemeClr val="lt1"/>
              </a:buClr>
              <a:buSzPts val="2200"/>
              <a:buChar char="•"/>
            </a:pPr>
            <a:endParaRPr lang="en-US" sz="3600" dirty="0"/>
          </a:p>
          <a:p>
            <a:pPr marL="228600" lvl="0" indent="-228600" algn="l" rtl="0">
              <a:lnSpc>
                <a:spcPct val="90000"/>
              </a:lnSpc>
              <a:spcBef>
                <a:spcPts val="0"/>
              </a:spcBef>
              <a:spcAft>
                <a:spcPts val="0"/>
              </a:spcAft>
              <a:buClr>
                <a:schemeClr val="lt1"/>
              </a:buClr>
              <a:buSzPts val="2200"/>
              <a:buChar char="•"/>
            </a:pPr>
            <a:r>
              <a:rPr lang="en-US" sz="3600" dirty="0"/>
              <a:t>SEI CERT Coding Standards</a:t>
            </a:r>
          </a:p>
          <a:p>
            <a:pPr marL="228600" lvl="0" indent="-228600" algn="l" rtl="0">
              <a:lnSpc>
                <a:spcPct val="90000"/>
              </a:lnSpc>
              <a:spcBef>
                <a:spcPts val="0"/>
              </a:spcBef>
              <a:spcAft>
                <a:spcPts val="0"/>
              </a:spcAft>
              <a:buClr>
                <a:schemeClr val="lt1"/>
              </a:buClr>
              <a:buSzPts val="2200"/>
              <a:buChar char="•"/>
            </a:pPr>
            <a:endParaRPr lang="en-US" sz="3600" dirty="0"/>
          </a:p>
          <a:p>
            <a:pPr marL="228600" lvl="0" indent="-228600" algn="l" rtl="0">
              <a:lnSpc>
                <a:spcPct val="90000"/>
              </a:lnSpc>
              <a:spcBef>
                <a:spcPts val="0"/>
              </a:spcBef>
              <a:spcAft>
                <a:spcPts val="0"/>
              </a:spcAft>
              <a:buClr>
                <a:schemeClr val="lt1"/>
              </a:buClr>
              <a:buSzPts val="2200"/>
              <a:buChar char="•"/>
            </a:pPr>
            <a:r>
              <a:rPr lang="en-US" sz="3600" dirty="0"/>
              <a:t>Security engrained in development</a:t>
            </a:r>
            <a:endParaRPr sz="3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8FDB0E-6810-4240-AB31-8C0F7DB88F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61"/>
    </mc:Choice>
    <mc:Fallback>
      <p:transition spd="slow" advTm="29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tabLst>
                <a:tab pos="457200" algn="l"/>
              </a:tabLst>
            </a:pPr>
            <a:r>
              <a:rPr lang="en-US" dirty="0" err="1"/>
              <a:t>Fruhlinger</a:t>
            </a:r>
            <a:r>
              <a:rPr lang="en-US" dirty="0"/>
              <a:t>, J. (2020, February 12). Equifax data breach FAQ: What happened, 	who was affected, what was the impact? Retrieved April 17, 2021, from 	https://www.csoonline.com/article/3444488/equifax-data- breach-</a:t>
            </a:r>
            <a:r>
              <a:rPr lang="en-US" dirty="0" err="1"/>
              <a:t>faq</a:t>
            </a:r>
            <a:r>
              <a:rPr lang="en-US" dirty="0"/>
              <a:t>-	what-happened-who-was-affected-what-was-the-impact.html</a:t>
            </a:r>
          </a:p>
          <a:p>
            <a:pPr marL="228600" lvl="0" indent="-228600" algn="l" rtl="0">
              <a:lnSpc>
                <a:spcPct val="90000"/>
              </a:lnSpc>
              <a:spcBef>
                <a:spcPts val="0"/>
              </a:spcBef>
              <a:spcAft>
                <a:spcPts val="0"/>
              </a:spcAft>
              <a:buClr>
                <a:schemeClr val="lt1"/>
              </a:buClr>
              <a:buSzPts val="2200"/>
              <a:buChar char="•"/>
            </a:pPr>
            <a:endParaRPr lang="en-US" dirty="0"/>
          </a:p>
          <a:p>
            <a:pPr marL="0" indent="0">
              <a:spcBef>
                <a:spcPts val="0"/>
              </a:spcBef>
              <a:buSzPts val="2200"/>
              <a:buNone/>
              <a:tabLst>
                <a:tab pos="457200" algn="l"/>
              </a:tabLst>
            </a:pPr>
            <a:r>
              <a:rPr lang="en-US" dirty="0">
                <a:effectLst/>
              </a:rPr>
              <a:t>SEI CERT Coding Standards. (n.d.). Retrieved April 17, 2021, from 	https://wiki.sei.cmu.edu/confluence/display/seccode/SEI+CERT+Coding+</a:t>
            </a:r>
          </a:p>
          <a:p>
            <a:pPr marL="0" indent="0">
              <a:spcBef>
                <a:spcPts val="0"/>
              </a:spcBef>
              <a:buSzPts val="2200"/>
              <a:buNone/>
              <a:tabLst>
                <a:tab pos="457200" algn="l"/>
              </a:tabLst>
            </a:pPr>
            <a:r>
              <a:rPr lang="en-US" dirty="0">
                <a:effectLst/>
              </a:rPr>
              <a:t>	Standards</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895600"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DFBBC75-7E19-4BC3-8C11-172E245EA9B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37"/>
    </mc:Choice>
    <mc:Fallback>
      <p:transition spd="slow" advTm="2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p:cNvGraphicFramePr/>
          <p:nvPr>
            <p:extLst>
              <p:ext uri="{D42A27DB-BD31-4B8C-83A1-F6EECF244321}">
                <p14:modId xmlns:p14="http://schemas.microsoft.com/office/powerpoint/2010/main" val="2647451612"/>
              </p:ext>
            </p:extLst>
          </p:nvPr>
        </p:nvGraphicFramePr>
        <p:xfrm>
          <a:off x="2178387" y="2378170"/>
          <a:ext cx="7835225" cy="353865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b="0" i="0" u="none" strike="noStrike" cap="none" dirty="0">
                          <a:solidFill>
                            <a:srgbClr val="FFD966"/>
                          </a:solidFill>
                          <a:latin typeface="Arial"/>
                          <a:cs typeface="Arial"/>
                          <a:sym typeface="Arial"/>
                        </a:rPr>
                        <a:t>Low Severity/Likely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STD-007-CPP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STD-008-CPP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b="0" i="0" u="none" strike="noStrike" cap="none" dirty="0">
                          <a:solidFill>
                            <a:srgbClr val="FFD966"/>
                          </a:solidFill>
                          <a:latin typeface="Arial"/>
                          <a:cs typeface="Arial"/>
                          <a:sym typeface="Arial"/>
                        </a:rPr>
                        <a:t>High Severity/Likely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STD-001-CPP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STD-004-C</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STD-008-CPP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Severity/Unlikely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STD-006-CPP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b="0" i="0" u="none" strike="noStrike" cap="none" dirty="0">
                          <a:solidFill>
                            <a:srgbClr val="FFD966"/>
                          </a:solidFill>
                          <a:latin typeface="Arial"/>
                          <a:cs typeface="Arial"/>
                          <a:sym typeface="Arial"/>
                        </a:rPr>
                        <a:t>High Severity/Unlikely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STD-010-CPP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2355909-CB3D-439A-8B67-10A3D03D49E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058"/>
    </mc:Choice>
    <mc:Fallback>
      <p:transition spd="slow" advTm="4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1107926" y="2203704"/>
            <a:ext cx="4517136"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Validate User Input</a:t>
            </a:r>
          </a:p>
          <a:p>
            <a:pPr marL="685800" lvl="1" indent="-228600">
              <a:spcBef>
                <a:spcPts val="0"/>
              </a:spcBef>
              <a:buSzPts val="2200"/>
            </a:pPr>
            <a:r>
              <a:rPr lang="en-US" dirty="0">
                <a:solidFill>
                  <a:srgbClr val="FFFFFF"/>
                </a:solidFill>
              </a:rPr>
              <a:t>STD-001-CPP</a:t>
            </a:r>
          </a:p>
          <a:p>
            <a:pPr marL="685800" lvl="1" indent="-228600">
              <a:spcBef>
                <a:spcPts val="0"/>
              </a:spcBef>
              <a:buSzPts val="2200"/>
            </a:pPr>
            <a:r>
              <a:rPr lang="en-US" dirty="0">
                <a:solidFill>
                  <a:srgbClr val="FFFFFF"/>
                </a:solidFill>
              </a:rPr>
              <a:t>STD-003-CPP</a:t>
            </a:r>
          </a:p>
          <a:p>
            <a:pPr marL="685800" lvl="1" indent="-228600">
              <a:spcBef>
                <a:spcPts val="0"/>
              </a:spcBef>
              <a:buSzPts val="2200"/>
            </a:pPr>
            <a:r>
              <a:rPr lang="en-US" dirty="0">
                <a:solidFill>
                  <a:srgbClr val="FFFFFF"/>
                </a:solidFill>
              </a:rPr>
              <a:t>STD-005-CPP</a:t>
            </a:r>
          </a:p>
          <a:p>
            <a:pPr marL="685800" lvl="1" indent="-228600">
              <a:spcBef>
                <a:spcPts val="0"/>
              </a:spcBef>
              <a:buSzPts val="2200"/>
            </a:pPr>
            <a:r>
              <a:rPr lang="en-US" dirty="0">
                <a:solidFill>
                  <a:srgbClr val="FFFFFF"/>
                </a:solidFill>
              </a:rPr>
              <a:t>STD-008-CPP</a:t>
            </a:r>
          </a:p>
          <a:p>
            <a:pPr marL="685800" lvl="1" indent="-228600">
              <a:spcBef>
                <a:spcPts val="0"/>
              </a:spcBef>
              <a:buSzPts val="2200"/>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Heed Complier Warnings</a:t>
            </a:r>
          </a:p>
          <a:p>
            <a:pPr marL="685800" lvl="1" indent="-228600">
              <a:spcBef>
                <a:spcPts val="0"/>
              </a:spcBef>
              <a:buSzPts val="2200"/>
            </a:pPr>
            <a:r>
              <a:rPr lang="en-US" dirty="0">
                <a:solidFill>
                  <a:srgbClr val="FFFFFF"/>
                </a:solidFill>
              </a:rPr>
              <a:t>STD-005-CPP</a:t>
            </a:r>
          </a:p>
          <a:p>
            <a:pPr marL="685800" lvl="1" indent="-228600">
              <a:spcBef>
                <a:spcPts val="0"/>
              </a:spcBef>
              <a:buSzPts val="2200"/>
            </a:pPr>
            <a:r>
              <a:rPr lang="en-US" dirty="0">
                <a:solidFill>
                  <a:srgbClr val="FFFFFF"/>
                </a:solidFill>
              </a:rPr>
              <a:t>STD-009-CPP</a:t>
            </a:r>
          </a:p>
          <a:p>
            <a:pPr marL="685800" lvl="1" indent="-228600">
              <a:spcBef>
                <a:spcPts val="0"/>
              </a:spcBef>
              <a:buSzPts val="2200"/>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Architect and Design for Security Policies</a:t>
            </a:r>
          </a:p>
          <a:p>
            <a:pPr marL="228600" lvl="0" indent="-228600" algn="l" rtl="0">
              <a:lnSpc>
                <a:spcPct val="90000"/>
              </a:lnSpc>
              <a:spcBef>
                <a:spcPts val="0"/>
              </a:spcBef>
              <a:spcAft>
                <a:spcPts val="0"/>
              </a:spcAft>
              <a:buClr>
                <a:schemeClr val="lt1"/>
              </a:buClr>
              <a:buSzPts val="2200"/>
              <a:buChar char="•"/>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Keep it Simple</a:t>
            </a:r>
          </a:p>
          <a:p>
            <a:pPr marL="685800" lvl="1" indent="-228600">
              <a:spcBef>
                <a:spcPts val="0"/>
              </a:spcBef>
              <a:buSzPts val="2200"/>
            </a:pPr>
            <a:r>
              <a:rPr lang="en-US" dirty="0">
                <a:solidFill>
                  <a:srgbClr val="FFFFFF"/>
                </a:solidFill>
              </a:rPr>
              <a:t>STD-006-CPP</a:t>
            </a:r>
          </a:p>
          <a:p>
            <a:pPr marL="685800" lvl="1" indent="-228600">
              <a:spcBef>
                <a:spcPts val="0"/>
              </a:spcBef>
              <a:buSzPts val="2200"/>
            </a:pPr>
            <a:endParaRPr lang="en-US" dirty="0">
              <a:solidFill>
                <a:srgbClr val="FFFFFF"/>
              </a:solidFill>
            </a:endParaRP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Default Deny</a:t>
            </a:r>
          </a:p>
          <a:p>
            <a:pPr marL="685800" lvl="1" indent="-228600">
              <a:spcBef>
                <a:spcPts val="0"/>
              </a:spcBef>
              <a:buSzPts val="2200"/>
            </a:pPr>
            <a:r>
              <a:rPr lang="en-US" dirty="0">
                <a:solidFill>
                  <a:srgbClr val="FFFFFF"/>
                </a:solidFill>
              </a:rPr>
              <a:t>STD-004-C</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AC0E6410-D5C2-4412-B7F8-8A594DBEBA7C}"/>
              </a:ext>
            </a:extLst>
          </p:cNvPr>
          <p:cNvSpPr txBox="1"/>
          <p:nvPr/>
        </p:nvSpPr>
        <p:spPr>
          <a:xfrm>
            <a:off x="6096000" y="2203704"/>
            <a:ext cx="4988074" cy="3542445"/>
          </a:xfrm>
          <a:prstGeom prst="rect">
            <a:avLst/>
          </a:prstGeom>
          <a:noFill/>
        </p:spPr>
        <p:txBody>
          <a:bodyPr wrap="square">
            <a:spAutoFit/>
          </a:bodyPr>
          <a:lstStyle/>
          <a:p>
            <a:pPr marL="342900" lvl="0"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Adhere to the Principle of Least Privilege</a:t>
            </a:r>
          </a:p>
          <a:p>
            <a:pPr marL="800100" lvl="1"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STD-010-CPP</a:t>
            </a:r>
          </a:p>
          <a:p>
            <a:pPr marL="800100" lvl="1" indent="-228600" defTabSz="914400" eaLnBrk="1" fontAlgn="auto" latinLnBrk="0" hangingPunct="1">
              <a:lnSpc>
                <a:spcPct val="70000"/>
              </a:lnSpc>
              <a:buClr>
                <a:schemeClr val="lt1"/>
              </a:buClr>
              <a:buSzPts val="2200"/>
              <a:buFont typeface="Arial"/>
              <a:buChar char="•"/>
              <a:tabLst/>
              <a:defRPr/>
            </a:pPr>
            <a:endParaRPr lang="en-US" sz="2000" dirty="0">
              <a:solidFill>
                <a:srgbClr val="FFFFFF"/>
              </a:solidFill>
              <a:latin typeface="Century Gothic"/>
              <a:sym typeface="Century Gothic"/>
            </a:endParaRPr>
          </a:p>
          <a:p>
            <a:pPr marL="342900" lvl="0"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Sanitize Data Sent to Other Systems</a:t>
            </a:r>
          </a:p>
          <a:p>
            <a:pPr marL="800100" lvl="1"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STD-002-CPP</a:t>
            </a:r>
          </a:p>
          <a:p>
            <a:pPr marL="800100" lvl="1"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STD-004-C</a:t>
            </a:r>
          </a:p>
          <a:p>
            <a:pPr marL="800100" lvl="1" indent="-228600" defTabSz="914400" eaLnBrk="1" fontAlgn="auto" latinLnBrk="0" hangingPunct="1">
              <a:lnSpc>
                <a:spcPct val="70000"/>
              </a:lnSpc>
              <a:buClr>
                <a:schemeClr val="lt1"/>
              </a:buClr>
              <a:buSzPts val="2200"/>
              <a:buFont typeface="Arial"/>
              <a:buChar char="•"/>
              <a:tabLst/>
              <a:defRPr/>
            </a:pPr>
            <a:endParaRPr lang="en-US" sz="2000" dirty="0">
              <a:solidFill>
                <a:srgbClr val="FFFFFF"/>
              </a:solidFill>
              <a:latin typeface="Century Gothic"/>
              <a:sym typeface="Century Gothic"/>
            </a:endParaRPr>
          </a:p>
          <a:p>
            <a:pPr marL="342900" lvl="0"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Practice Defense in Depth</a:t>
            </a:r>
          </a:p>
          <a:p>
            <a:pPr marL="800100" lvl="1"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STD-007-CPP</a:t>
            </a:r>
          </a:p>
          <a:p>
            <a:pPr marL="800100" lvl="1" indent="-228600" defTabSz="914400" eaLnBrk="1" fontAlgn="auto" latinLnBrk="0" hangingPunct="1">
              <a:lnSpc>
                <a:spcPct val="70000"/>
              </a:lnSpc>
              <a:buClr>
                <a:schemeClr val="lt1"/>
              </a:buClr>
              <a:buSzPts val="2200"/>
              <a:buFont typeface="Arial"/>
              <a:buChar char="•"/>
              <a:tabLst/>
              <a:defRPr/>
            </a:pPr>
            <a:endParaRPr lang="en-US" sz="2000" dirty="0">
              <a:solidFill>
                <a:srgbClr val="FFFFFF"/>
              </a:solidFill>
              <a:latin typeface="Century Gothic"/>
              <a:sym typeface="Century Gothic"/>
            </a:endParaRPr>
          </a:p>
          <a:p>
            <a:pPr marL="342900" lvl="0"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Use Effective Quality Assurance Techniques</a:t>
            </a:r>
          </a:p>
          <a:p>
            <a:pPr marL="800100" lvl="1"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STD-007-CPP</a:t>
            </a:r>
          </a:p>
          <a:p>
            <a:pPr marL="800100" lvl="1" indent="-228600" defTabSz="914400" eaLnBrk="1" fontAlgn="auto" latinLnBrk="0" hangingPunct="1">
              <a:lnSpc>
                <a:spcPct val="70000"/>
              </a:lnSpc>
              <a:buClr>
                <a:schemeClr val="lt1"/>
              </a:buClr>
              <a:buSzPts val="2200"/>
              <a:buFont typeface="Arial"/>
              <a:buChar char="•"/>
              <a:tabLst/>
              <a:defRPr/>
            </a:pPr>
            <a:endParaRPr lang="en-US" sz="2000" dirty="0">
              <a:solidFill>
                <a:srgbClr val="FFFFFF"/>
              </a:solidFill>
              <a:latin typeface="Century Gothic"/>
              <a:sym typeface="Century Gothic"/>
            </a:endParaRPr>
          </a:p>
          <a:p>
            <a:pPr marL="342900" lvl="0" indent="-228600" defTabSz="914400" eaLnBrk="1" fontAlgn="auto" latinLnBrk="0" hangingPunct="1">
              <a:lnSpc>
                <a:spcPct val="70000"/>
              </a:lnSpc>
              <a:buClr>
                <a:schemeClr val="lt1"/>
              </a:buClr>
              <a:buSzPts val="2200"/>
              <a:buFont typeface="Arial"/>
              <a:buChar char="•"/>
              <a:tabLst/>
              <a:defRPr/>
            </a:pPr>
            <a:r>
              <a:rPr lang="en-US" sz="2000" dirty="0">
                <a:solidFill>
                  <a:srgbClr val="FFFFFF"/>
                </a:solidFill>
                <a:latin typeface="Century Gothic"/>
                <a:sym typeface="Century Gothic"/>
              </a:rPr>
              <a:t>Adopt a Secure Coding Standard</a:t>
            </a:r>
          </a:p>
        </p:txBody>
      </p:sp>
      <p:pic>
        <p:nvPicPr>
          <p:cNvPr id="2" name="Audio 1">
            <a:hlinkClick r:id="" action="ppaction://media"/>
            <a:extLst>
              <a:ext uri="{FF2B5EF4-FFF2-40B4-BE49-F238E27FC236}">
                <a16:creationId xmlns:a16="http://schemas.microsoft.com/office/drawing/2014/main" id="{464D7392-0A6B-4CA6-B776-904632232F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316"/>
    </mc:Choice>
    <mc:Fallback>
      <p:transition spd="slow" advTm="131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STD-001-CPP - Guarantee that Library Functions Do Not Overflow</a:t>
            </a:r>
          </a:p>
          <a:p>
            <a:pPr marL="228600" lvl="0" indent="-228600" algn="l" rtl="0">
              <a:lnSpc>
                <a:spcPct val="90000"/>
              </a:lnSpc>
              <a:spcBef>
                <a:spcPts val="0"/>
              </a:spcBef>
              <a:spcAft>
                <a:spcPts val="0"/>
              </a:spcAft>
              <a:buClr>
                <a:schemeClr val="lt1"/>
              </a:buClr>
              <a:buSzPts val="2000"/>
              <a:buChar char="•"/>
            </a:pPr>
            <a:r>
              <a:rPr lang="en-US" sz="2000" dirty="0"/>
              <a:t>STD-003-CPP - 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000" dirty="0"/>
              <a:t>STD-004-C - Whitelist the User Input for SQL Queries</a:t>
            </a:r>
          </a:p>
          <a:p>
            <a:pPr marL="228600" lvl="0" indent="-228600" algn="l" rtl="0">
              <a:lnSpc>
                <a:spcPct val="90000"/>
              </a:lnSpc>
              <a:spcBef>
                <a:spcPts val="0"/>
              </a:spcBef>
              <a:spcAft>
                <a:spcPts val="0"/>
              </a:spcAft>
              <a:buClr>
                <a:schemeClr val="lt1"/>
              </a:buClr>
              <a:buSzPts val="2000"/>
              <a:buChar char="•"/>
            </a:pPr>
            <a:r>
              <a:rPr lang="en-US" sz="2000" dirty="0"/>
              <a:t>STD-005-CPP - Do Not Read Uninitialized Memory</a:t>
            </a:r>
          </a:p>
          <a:p>
            <a:pPr marL="228600" lvl="0" indent="-228600" algn="l" rtl="0">
              <a:lnSpc>
                <a:spcPct val="90000"/>
              </a:lnSpc>
              <a:spcBef>
                <a:spcPts val="0"/>
              </a:spcBef>
              <a:spcAft>
                <a:spcPts val="0"/>
              </a:spcAft>
              <a:buClr>
                <a:schemeClr val="lt1"/>
              </a:buClr>
              <a:buSzPts val="2000"/>
              <a:buChar char="•"/>
            </a:pPr>
            <a:r>
              <a:rPr lang="en-US" sz="2000" dirty="0"/>
              <a:t>STD-009-CPP - Explicitly Specify Void When a Function Accepts No Arguments</a:t>
            </a:r>
          </a:p>
          <a:p>
            <a:pPr marL="228600" lvl="0" indent="-228600" algn="l" rtl="0">
              <a:lnSpc>
                <a:spcPct val="90000"/>
              </a:lnSpc>
              <a:spcBef>
                <a:spcPts val="0"/>
              </a:spcBef>
              <a:spcAft>
                <a:spcPts val="0"/>
              </a:spcAft>
              <a:buClr>
                <a:schemeClr val="lt1"/>
              </a:buClr>
              <a:buSzPts val="2000"/>
              <a:buChar char="•"/>
            </a:pPr>
            <a:r>
              <a:rPr lang="en-US" sz="2000" dirty="0"/>
              <a:t>STD-002-CPP - Value Returning Functions Must Return a Value From All Exit Paths</a:t>
            </a:r>
          </a:p>
          <a:p>
            <a:pPr marL="228600" lvl="0" indent="-228600" algn="l" rtl="0">
              <a:lnSpc>
                <a:spcPct val="90000"/>
              </a:lnSpc>
              <a:spcBef>
                <a:spcPts val="0"/>
              </a:spcBef>
              <a:spcAft>
                <a:spcPts val="0"/>
              </a:spcAft>
              <a:buClr>
                <a:schemeClr val="lt1"/>
              </a:buClr>
              <a:buSzPts val="2000"/>
              <a:buChar char="•"/>
            </a:pPr>
            <a:r>
              <a:rPr lang="en-US" sz="2000" dirty="0"/>
              <a:t>STD-007-CPP - Honor Exception Specifications</a:t>
            </a:r>
          </a:p>
          <a:p>
            <a:pPr marL="228600" lvl="0" indent="-228600" algn="l" rtl="0">
              <a:lnSpc>
                <a:spcPct val="90000"/>
              </a:lnSpc>
              <a:spcBef>
                <a:spcPts val="0"/>
              </a:spcBef>
              <a:spcAft>
                <a:spcPts val="0"/>
              </a:spcAft>
              <a:buClr>
                <a:schemeClr val="lt1"/>
              </a:buClr>
              <a:buSzPts val="2000"/>
              <a:buChar char="•"/>
            </a:pPr>
            <a:r>
              <a:rPr lang="en-US" sz="2000" dirty="0"/>
              <a:t>STD-008-CPP - Ensure That Integer Conversions Do Not Result in Lost or Misinterpreted Data</a:t>
            </a:r>
          </a:p>
          <a:p>
            <a:pPr marL="228600" lvl="0" indent="-228600" algn="l" rtl="0">
              <a:lnSpc>
                <a:spcPct val="90000"/>
              </a:lnSpc>
              <a:spcBef>
                <a:spcPts val="0"/>
              </a:spcBef>
              <a:spcAft>
                <a:spcPts val="0"/>
              </a:spcAft>
              <a:buClr>
                <a:schemeClr val="lt1"/>
              </a:buClr>
              <a:buSzPts val="2000"/>
              <a:buChar char="•"/>
            </a:pPr>
            <a:r>
              <a:rPr lang="en-US" sz="2000" dirty="0"/>
              <a:t>STD-006-CPP - Avoid Side Effects in Arguments to Unsafe Macros</a:t>
            </a:r>
          </a:p>
          <a:p>
            <a:pPr marL="228600" lvl="0" indent="-228600" algn="l" rtl="0">
              <a:lnSpc>
                <a:spcPct val="90000"/>
              </a:lnSpc>
              <a:spcBef>
                <a:spcPts val="0"/>
              </a:spcBef>
              <a:spcAft>
                <a:spcPts val="0"/>
              </a:spcAft>
              <a:buClr>
                <a:schemeClr val="lt1"/>
              </a:buClr>
              <a:buSzPts val="2000"/>
              <a:buChar char="•"/>
            </a:pPr>
            <a:r>
              <a:rPr lang="en-US" sz="2000" dirty="0"/>
              <a:t>STD-010-CPP - Close Files When They Are No Longer Needed</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BA960B8-F7F2-45D5-937C-7B6F0A9E5F8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452"/>
    </mc:Choice>
    <mc:Fallback>
      <p:transition spd="slow" advTm="65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1682496" y="2221992"/>
            <a:ext cx="8293608"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dirty="0"/>
              <a:t>Encryption at Rest</a:t>
            </a:r>
          </a:p>
          <a:p>
            <a:pPr marL="685800" lvl="1" indent="-228600">
              <a:spcBef>
                <a:spcPts val="0"/>
              </a:spcBef>
              <a:buSzPts val="2000"/>
            </a:pPr>
            <a:r>
              <a:rPr lang="en-US" dirty="0"/>
              <a:t>Data Stored Locally Should Be Stored on Encrypted Storage</a:t>
            </a:r>
          </a:p>
          <a:p>
            <a:pPr marL="685800" lvl="1" indent="-228600">
              <a:spcBef>
                <a:spcPts val="0"/>
              </a:spcBef>
              <a:buSzPts val="2000"/>
            </a:pPr>
            <a:endParaRPr lang="en-US" dirty="0"/>
          </a:p>
          <a:p>
            <a:pPr marL="228600" indent="-228600">
              <a:spcBef>
                <a:spcPts val="0"/>
              </a:spcBef>
              <a:buSzPts val="2000"/>
            </a:pPr>
            <a:r>
              <a:rPr lang="en-US" sz="3200" dirty="0"/>
              <a:t>Encryption at Flight</a:t>
            </a:r>
          </a:p>
          <a:p>
            <a:pPr marL="685800" lvl="1" indent="-228600">
              <a:spcBef>
                <a:spcPts val="0"/>
              </a:spcBef>
              <a:buSzPts val="2000"/>
            </a:pPr>
            <a:r>
              <a:rPr lang="en-US" dirty="0"/>
              <a:t>Transmitted Data Should Remain Encrypted, and Only Decrypted at the Point of Reading</a:t>
            </a:r>
          </a:p>
          <a:p>
            <a:pPr marL="685800" lvl="1" indent="-228600">
              <a:spcBef>
                <a:spcPts val="0"/>
              </a:spcBef>
              <a:buSzPts val="2000"/>
            </a:pPr>
            <a:endParaRPr lang="en-US" dirty="0"/>
          </a:p>
          <a:p>
            <a:pPr marL="228600" indent="-228600">
              <a:spcBef>
                <a:spcPts val="0"/>
              </a:spcBef>
              <a:buSzPts val="2000"/>
            </a:pPr>
            <a:r>
              <a:rPr lang="en-US" sz="3200" dirty="0"/>
              <a:t>Encryption in Use</a:t>
            </a:r>
          </a:p>
          <a:p>
            <a:pPr marL="685800" lvl="1" indent="-228600">
              <a:spcBef>
                <a:spcPts val="0"/>
              </a:spcBef>
              <a:buSzPts val="2000"/>
            </a:pPr>
            <a:r>
              <a:rPr lang="en-US" dirty="0"/>
              <a:t>Encrypted Data Should Only Be Decrypted When Necessary and Encrypted Again When No Longer Needed.</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99447F3-D07D-4B47-9C84-63A39E6268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776"/>
    </mc:Choice>
    <mc:Fallback>
      <p:transition spd="slow" advTm="9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1894332" y="2157984"/>
            <a:ext cx="8403336"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dirty="0"/>
              <a:t>Authentication</a:t>
            </a:r>
          </a:p>
          <a:p>
            <a:pPr marL="685800" lvl="1" indent="-228600">
              <a:spcBef>
                <a:spcPts val="0"/>
              </a:spcBef>
              <a:buSzPts val="2400"/>
            </a:pPr>
            <a:r>
              <a:rPr lang="en-US" dirty="0"/>
              <a:t>The System Requires Two-Factor Authentication and a Strong and Unique Password</a:t>
            </a:r>
          </a:p>
          <a:p>
            <a:pPr marL="685800" lvl="1" indent="-228600">
              <a:spcBef>
                <a:spcPts val="0"/>
              </a:spcBef>
              <a:buSzPts val="2400"/>
            </a:pPr>
            <a:endParaRPr lang="en-US" dirty="0"/>
          </a:p>
          <a:p>
            <a:pPr marL="228600" indent="-228600">
              <a:spcBef>
                <a:spcPts val="0"/>
              </a:spcBef>
              <a:buSzPts val="2400"/>
            </a:pPr>
            <a:r>
              <a:rPr lang="en-US" sz="3200" dirty="0"/>
              <a:t>Authorization</a:t>
            </a:r>
          </a:p>
          <a:p>
            <a:pPr marL="685800" lvl="1" indent="-228600">
              <a:spcBef>
                <a:spcPts val="0"/>
              </a:spcBef>
              <a:buSzPts val="2400"/>
            </a:pPr>
            <a:r>
              <a:rPr lang="en-US" dirty="0"/>
              <a:t>Users Will Be Classified by Different User Types Granting Different Access Within the System</a:t>
            </a:r>
          </a:p>
          <a:p>
            <a:pPr marL="685800" lvl="1" indent="-228600">
              <a:spcBef>
                <a:spcPts val="0"/>
              </a:spcBef>
              <a:buSzPts val="2400"/>
            </a:pPr>
            <a:endParaRPr lang="en-US" dirty="0"/>
          </a:p>
          <a:p>
            <a:pPr marL="228600" indent="-228600">
              <a:spcBef>
                <a:spcPts val="0"/>
              </a:spcBef>
              <a:buSzPts val="2400"/>
            </a:pPr>
            <a:r>
              <a:rPr lang="en-US" sz="3200" dirty="0"/>
              <a:t>Accounting</a:t>
            </a:r>
          </a:p>
          <a:p>
            <a:pPr marL="685800" lvl="1" indent="-228600">
              <a:spcBef>
                <a:spcPts val="0"/>
              </a:spcBef>
              <a:buSzPts val="2400"/>
            </a:pPr>
            <a:r>
              <a:rPr lang="en-US" dirty="0"/>
              <a:t>A User’s Activity Will Be Logged When Accessing Certain Data and Navigating Certain Areas of the System</a:t>
            </a:r>
          </a:p>
          <a:p>
            <a:pPr marL="685800" lvl="1" indent="-228600">
              <a:spcBef>
                <a:spcPts val="0"/>
              </a:spcBef>
              <a:buSzPts val="2400"/>
            </a:pPr>
            <a:endParaRPr lang="en-US"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3D0CB40-9FBB-4CFF-A8D5-B939E217DB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238"/>
    </mc:Choice>
    <mc:Fallback>
      <p:transition spd="slow" advTm="64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285750" indent="-285750"/>
            <a:r>
              <a:rPr lang="en-US" sz="1800" dirty="0">
                <a:effectLst/>
                <a:latin typeface="Calibri" panose="020F0502020204030204" pitchFamily="34" charset="0"/>
                <a:ea typeface="Calibri" panose="020F0502020204030204" pitchFamily="34" charset="0"/>
              </a:rPr>
              <a:t>Guarantee that storage for strings has sufficient space for character data and the null terminator.</a:t>
            </a:r>
          </a:p>
          <a:p>
            <a:pPr marL="742950" lvl="1" indent="-285750"/>
            <a:r>
              <a:rPr lang="en-US" sz="1600" dirty="0" err="1">
                <a:latin typeface="Calibri" panose="020F0502020204030204" pitchFamily="34" charset="0"/>
                <a:ea typeface="Calibri" panose="020F0502020204030204" pitchFamily="34" charset="0"/>
              </a:rPr>
              <a:t>CodeSonar</a:t>
            </a:r>
            <a:endParaRPr lang="en-US" sz="1600" dirty="0">
              <a:latin typeface="Calibri" panose="020F0502020204030204" pitchFamily="34" charset="0"/>
              <a:ea typeface="Calibri" panose="020F0502020204030204" pitchFamily="34" charset="0"/>
            </a:endParaRPr>
          </a:p>
          <a:p>
            <a:pPr marL="742950" lvl="1" indent="-285750"/>
            <a:r>
              <a:rPr lang="en-US" sz="1600" dirty="0">
                <a:effectLst/>
                <a:latin typeface="Calibri" panose="020F0502020204030204" pitchFamily="34" charset="0"/>
                <a:ea typeface="Calibri" panose="020F0502020204030204" pitchFamily="34" charset="0"/>
              </a:rPr>
              <a:t>I</a:t>
            </a:r>
            <a:r>
              <a:rPr lang="en-US" sz="1600" dirty="0">
                <a:latin typeface="Calibri" panose="020F0502020204030204" pitchFamily="34" charset="0"/>
                <a:ea typeface="Calibri" panose="020F0502020204030204" pitchFamily="34" charset="0"/>
              </a:rPr>
              <a:t>n house unit testing</a:t>
            </a:r>
            <a:endParaRPr lang="en-US" sz="1600" dirty="0">
              <a:effectLst/>
              <a:latin typeface="Calibri" panose="020F0502020204030204" pitchFamily="34" charset="0"/>
              <a:ea typeface="Calibri" panose="020F0502020204030204" pitchFamily="34" charset="0"/>
            </a:endParaRPr>
          </a:p>
          <a:p>
            <a:pPr marL="285750" indent="-285750"/>
            <a:r>
              <a:rPr lang="en-US" sz="1800" dirty="0">
                <a:effectLst/>
                <a:latin typeface="Calibri" panose="020F0502020204030204" pitchFamily="34" charset="0"/>
                <a:ea typeface="Calibri" panose="020F0502020204030204" pitchFamily="34" charset="0"/>
              </a:rPr>
              <a:t>Explicitly specify </a:t>
            </a:r>
            <a:r>
              <a:rPr lang="en-US" sz="1800" i="1" dirty="0">
                <a:effectLst/>
                <a:latin typeface="Calibri" panose="020F0502020204030204" pitchFamily="34" charset="0"/>
                <a:ea typeface="Calibri" panose="020F0502020204030204" pitchFamily="34" charset="0"/>
              </a:rPr>
              <a:t>void</a:t>
            </a:r>
            <a:r>
              <a:rPr lang="en-US" sz="1800" dirty="0">
                <a:effectLst/>
                <a:latin typeface="Calibri" panose="020F0502020204030204" pitchFamily="34" charset="0"/>
                <a:ea typeface="Calibri" panose="020F0502020204030204" pitchFamily="34" charset="0"/>
              </a:rPr>
              <a:t> when a function accepts no arguments.</a:t>
            </a:r>
          </a:p>
          <a:p>
            <a:pPr marL="742950" lvl="1" indent="-285750"/>
            <a:r>
              <a:rPr lang="en-US" sz="1600" dirty="0" err="1">
                <a:latin typeface="Calibri" panose="020F0502020204030204" pitchFamily="34" charset="0"/>
                <a:ea typeface="Calibri" panose="020F0502020204030204" pitchFamily="34" charset="0"/>
              </a:rPr>
              <a:t>CodeSonar</a:t>
            </a:r>
            <a:endParaRPr lang="en-US" sz="1600" dirty="0">
              <a:latin typeface="Calibri" panose="020F0502020204030204" pitchFamily="34" charset="0"/>
              <a:ea typeface="Calibri" panose="020F0502020204030204" pitchFamily="34" charset="0"/>
            </a:endParaRPr>
          </a:p>
          <a:p>
            <a:pPr marL="742950" lvl="1" indent="-285750"/>
            <a:r>
              <a:rPr lang="en-US" sz="1600" dirty="0">
                <a:effectLst/>
                <a:latin typeface="Calibri" panose="020F0502020204030204" pitchFamily="34" charset="0"/>
                <a:ea typeface="Calibri" panose="020F0502020204030204" pitchFamily="34" charset="0"/>
              </a:rPr>
              <a:t>In house </a:t>
            </a:r>
            <a:r>
              <a:rPr lang="en-US" sz="1600" dirty="0">
                <a:latin typeface="Calibri" panose="020F0502020204030204" pitchFamily="34" charset="0"/>
                <a:ea typeface="Calibri" panose="020F0502020204030204" pitchFamily="34" charset="0"/>
              </a:rPr>
              <a:t>unit testing</a:t>
            </a:r>
            <a:endParaRPr lang="en-US" sz="1600" dirty="0">
              <a:effectLst/>
              <a:latin typeface="Calibri" panose="020F0502020204030204" pitchFamily="34" charset="0"/>
              <a:ea typeface="Calibri" panose="020F0502020204030204" pitchFamily="34" charset="0"/>
            </a:endParaRPr>
          </a:p>
          <a:p>
            <a:pPr marL="285750" indent="-285750"/>
            <a:r>
              <a:rPr lang="en-US" sz="1800" dirty="0">
                <a:effectLst/>
                <a:latin typeface="Calibri" panose="020F0502020204030204" pitchFamily="34" charset="0"/>
                <a:ea typeface="Calibri" panose="020F0502020204030204" pitchFamily="34" charset="0"/>
              </a:rPr>
              <a:t>Close files when they are no longer needed.</a:t>
            </a:r>
          </a:p>
          <a:p>
            <a:pPr marL="742950" lvl="1" indent="-285750"/>
            <a:r>
              <a:rPr lang="en-US" sz="1600" dirty="0" err="1">
                <a:effectLst/>
                <a:latin typeface="Calibri" panose="020F0502020204030204" pitchFamily="34" charset="0"/>
                <a:ea typeface="Calibri" panose="020F0502020204030204" pitchFamily="34" charset="0"/>
              </a:rPr>
              <a:t>CodeSonar</a:t>
            </a:r>
            <a:endParaRPr lang="en-US" sz="1600" dirty="0">
              <a:effectLst/>
              <a:latin typeface="Calibri" panose="020F0502020204030204" pitchFamily="34" charset="0"/>
              <a:ea typeface="Calibri" panose="020F0502020204030204" pitchFamily="34" charset="0"/>
            </a:endParaRPr>
          </a:p>
          <a:p>
            <a:pPr marL="285750" indent="-285750"/>
            <a:r>
              <a:rPr lang="en-US" sz="1800" dirty="0">
                <a:effectLst/>
                <a:latin typeface="Calibri" panose="020F0502020204030204" pitchFamily="34" charset="0"/>
                <a:ea typeface="Calibri" panose="020F0502020204030204" pitchFamily="34" charset="0"/>
              </a:rPr>
              <a:t>Do not read uninitialized memory.</a:t>
            </a:r>
          </a:p>
          <a:p>
            <a:pPr marL="742950" lvl="1" indent="-285750"/>
            <a:r>
              <a:rPr lang="en-US" sz="1600" dirty="0" err="1">
                <a:latin typeface="Calibri" panose="020F0502020204030204" pitchFamily="34" charset="0"/>
                <a:ea typeface="Calibri" panose="020F0502020204030204" pitchFamily="34" charset="0"/>
              </a:rPr>
              <a:t>CodeSonar</a:t>
            </a:r>
            <a:endParaRPr lang="en-US" sz="1600" dirty="0">
              <a:latin typeface="Calibri" panose="020F0502020204030204" pitchFamily="34" charset="0"/>
              <a:ea typeface="Calibri" panose="020F0502020204030204" pitchFamily="34" charset="0"/>
            </a:endParaRPr>
          </a:p>
          <a:p>
            <a:pPr marL="742950" lvl="1" indent="-285750"/>
            <a:r>
              <a:rPr lang="en-US" sz="1600" dirty="0">
                <a:effectLst/>
                <a:latin typeface="Calibri" panose="020F0502020204030204" pitchFamily="34" charset="0"/>
                <a:ea typeface="Calibri" panose="020F0502020204030204" pitchFamily="34" charset="0"/>
              </a:rPr>
              <a:t>In house unit testing</a:t>
            </a:r>
          </a:p>
          <a:p>
            <a:pPr marL="0" indent="0">
              <a:buNone/>
            </a:pPr>
            <a:endParaRPr lang="en-US" sz="1800" dirty="0">
              <a:effectLst/>
              <a:latin typeface="Calibri" panose="020F0502020204030204" pitchFamily="34" charset="0"/>
              <a:ea typeface="Calibri" panose="020F0502020204030204" pitchFamily="34" charset="0"/>
            </a:endParaRPr>
          </a:p>
          <a:p>
            <a:pPr marL="0" indent="0">
              <a:buNone/>
            </a:pPr>
            <a:endParaRPr lang="en-US" sz="1800" dirty="0">
              <a:effectLst/>
              <a:latin typeface="Calibri" panose="020F0502020204030204" pitchFamily="34" charset="0"/>
              <a:ea typeface="Calibri" panose="020F0502020204030204" pitchFamily="34" charset="0"/>
            </a:endParaRPr>
          </a:p>
          <a:p>
            <a:pPr marL="0" indent="0">
              <a:buNone/>
            </a:pPr>
            <a:endParaRPr lang="en-US" sz="1800" dirty="0">
              <a:effectLst/>
              <a:latin typeface="Calibri" panose="020F0502020204030204" pitchFamily="34" charset="0"/>
              <a:ea typeface="Calibri" panose="020F0502020204030204" pitchFamily="34" charset="0"/>
            </a:endParaRP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C68AC7B-406E-4228-8E48-561C62B9508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902"/>
    </mc:Choice>
    <mc:Fallback>
      <p:transition spd="slow" advTm="69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277CF3C-D34F-451A-8D59-0300A852682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593"/>
    </mc:Choice>
    <mc:Fallback>
      <p:transition spd="slow" advTm="26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elements/1.1/"/>
    <ds:schemaRef ds:uri="http://purl.org/dc/term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414</TotalTime>
  <Words>590</Words>
  <Application>Microsoft Office PowerPoint</Application>
  <PresentationFormat>Widescreen</PresentationFormat>
  <Paragraphs>143</Paragraphs>
  <Slides>14</Slides>
  <Notes>14</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Macphelemy, Gregory</cp:lastModifiedBy>
  <cp:revision>32</cp:revision>
  <dcterms:created xsi:type="dcterms:W3CDTF">2020-08-19T17:59:24Z</dcterms:created>
  <dcterms:modified xsi:type="dcterms:W3CDTF">2021-04-18T16:54:58Z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